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</p:sldMasterIdLst>
  <p:notesMasterIdLst>
    <p:notesMasterId r:id="rId22"/>
  </p:notesMasterIdLst>
  <p:handoutMasterIdLst>
    <p:handoutMasterId r:id="rId23"/>
  </p:handoutMasterIdLst>
  <p:sldIdLst>
    <p:sldId id="329" r:id="rId7"/>
    <p:sldId id="257" r:id="rId8"/>
    <p:sldId id="258" r:id="rId9"/>
    <p:sldId id="349" r:id="rId10"/>
    <p:sldId id="348" r:id="rId11"/>
    <p:sldId id="347" r:id="rId12"/>
    <p:sldId id="342" r:id="rId13"/>
    <p:sldId id="267" r:id="rId14"/>
    <p:sldId id="268" r:id="rId15"/>
    <p:sldId id="356" r:id="rId16"/>
    <p:sldId id="355" r:id="rId17"/>
    <p:sldId id="354" r:id="rId18"/>
    <p:sldId id="345" r:id="rId19"/>
    <p:sldId id="352" r:id="rId20"/>
    <p:sldId id="351" r:id="rId21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4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445"/>
    <a:srgbClr val="221E1F"/>
    <a:srgbClr val="CADB2D"/>
    <a:srgbClr val="CADB2C"/>
    <a:srgbClr val="404041"/>
    <a:srgbClr val="7E8286"/>
    <a:srgbClr val="D03539"/>
    <a:srgbClr val="4C94EA"/>
    <a:srgbClr val="4B94EA"/>
    <a:srgbClr val="4B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Scarsin CONFIDENTIAL - page #</a:t>
            </a:r>
          </a:p>
        </p:txBody>
      </p:sp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Methodology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1901776" y="1877843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</a:t>
            </a:r>
            <a:r>
              <a:rPr lang="en-CA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ser Questions</a:t>
            </a:r>
            <a:endParaRPr dirty="0"/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4959315" y="1819709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4959314" y="2732180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3389977" y="3772199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5958776" y="2508625"/>
            <a:ext cx="447110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3154395" y="2313600"/>
            <a:ext cx="1428995" cy="1488201"/>
          </a:xfrm>
          <a:prstGeom prst="bentConnector3">
            <a:avLst>
              <a:gd name="adj1" fmla="val 79212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5110333" y="2700202"/>
            <a:ext cx="574658" cy="156933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 rot="16200000" flipH="1">
            <a:off x="5819103" y="3560768"/>
            <a:ext cx="1587865" cy="86141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5554443" y="3296108"/>
            <a:ext cx="547847" cy="243074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5820724" y="4785406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 Category Groups Weighting</a:t>
            </a:r>
            <a:endParaRPr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744620" y="4769366"/>
            <a:ext cx="2226215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9" idx="0"/>
          </p:cNvCxnSpPr>
          <p:nvPr/>
        </p:nvCxnSpPr>
        <p:spPr>
          <a:xfrm rot="16200000" flipH="1">
            <a:off x="7335418" y="4959089"/>
            <a:ext cx="912471" cy="149582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 rot="5400000">
            <a:off x="8734391" y="5039901"/>
            <a:ext cx="928512" cy="1318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6979771" y="6163238"/>
            <a:ext cx="3119590" cy="712595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 Top categories from each group based on the highest possibility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Cloud 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727763" y="3770616"/>
            <a:ext cx="1277518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Collections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394188" y="1059832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515043" y="1077328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F9F934-2B4D-4410-8629-57155276115F}"/>
              </a:ext>
            </a:extLst>
          </p:cNvPr>
          <p:cNvSpPr/>
          <p:nvPr/>
        </p:nvSpPr>
        <p:spPr>
          <a:xfrm>
            <a:off x="1411358" y="4194077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EF840-66E8-4F8A-8846-A9AF74958913}"/>
              </a:ext>
            </a:extLst>
          </p:cNvPr>
          <p:cNvSpPr/>
          <p:nvPr/>
        </p:nvSpPr>
        <p:spPr>
          <a:xfrm>
            <a:off x="4822279" y="4175750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61068-8DC0-4986-9425-B145758E0400}"/>
              </a:ext>
            </a:extLst>
          </p:cNvPr>
          <p:cNvSpPr/>
          <p:nvPr/>
        </p:nvSpPr>
        <p:spPr>
          <a:xfrm>
            <a:off x="7771582" y="412809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A151D-EC3D-4CA6-BE1D-8E675D973D42}"/>
              </a:ext>
            </a:extLst>
          </p:cNvPr>
          <p:cNvSpPr/>
          <p:nvPr/>
        </p:nvSpPr>
        <p:spPr>
          <a:xfrm>
            <a:off x="11128899" y="409197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6" y="1538609"/>
            <a:ext cx="2973900" cy="5607625"/>
          </a:xfrm>
        </p:spPr>
        <p:txBody>
          <a:bodyPr/>
          <a:lstStyle/>
          <a:p>
            <a:r>
              <a:rPr lang="en-US" dirty="0"/>
              <a:t>Database Cons and Pros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531B7-C502-4B4C-BAB2-5FC602A8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18" y="1538610"/>
            <a:ext cx="1119618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8F648-2323-487E-8AD5-FD125E716E7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202" y="1407694"/>
            <a:ext cx="13439400" cy="1812583"/>
          </a:xfrm>
        </p:spPr>
        <p:txBody>
          <a:bodyPr/>
          <a:lstStyle/>
          <a:p>
            <a:r>
              <a:rPr lang="en-US" dirty="0"/>
              <a:t>Summary Challenges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93202" y="3209233"/>
            <a:ext cx="13439400" cy="3377717"/>
          </a:xfrm>
        </p:spPr>
        <p:txBody>
          <a:bodyPr/>
          <a:lstStyle/>
          <a:p>
            <a:r>
              <a:rPr lang="en-US" dirty="0"/>
              <a:t>Potential Improvements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63444B-BB8F-4935-ACDB-A5F172986884}"/>
              </a:ext>
            </a:extLst>
          </p:cNvPr>
          <p:cNvSpPr txBox="1">
            <a:spLocks/>
          </p:cNvSpPr>
          <p:nvPr/>
        </p:nvSpPr>
        <p:spPr>
          <a:xfrm>
            <a:off x="228600" y="6729104"/>
            <a:ext cx="13439400" cy="6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defTabSz="731520" rtl="0" eaLnBrk="1" latinLnBrk="0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defTabSz="73152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defTabSz="731520" rtl="0" eaLnBrk="1" latinLnBrk="0" hangingPunct="1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374" y="4584788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3736" y="4558899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0395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8608" y="4566833"/>
            <a:ext cx="1898464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07" y="4597899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594" y="4566833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619" y="4512191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75" y="4512191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243019"/>
            <a:ext cx="3095072" cy="21546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397630"/>
            <a:ext cx="4607" cy="10043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4815887" y="2272170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589949" y="6186283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69962" y="4161529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61" y="2832232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00498"/>
            <a:ext cx="1778872" cy="19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846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7226" y="3843449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53966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 err="1">
                <a:solidFill>
                  <a:srgbClr val="002060"/>
                </a:solidFill>
              </a:rPr>
              <a:t>Py</a:t>
            </a:r>
            <a:r>
              <a:rPr lang="en-US" sz="1400" b="1" dirty="0">
                <a:solidFill>
                  <a:srgbClr val="002060"/>
                </a:solidFill>
              </a:rPr>
              <a:t> workbook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</a:t>
            </a:r>
            <a:r>
              <a:rPr lang="en-US" sz="1400" dirty="0" err="1">
                <a:solidFill>
                  <a:schemeClr val="tx1"/>
                </a:solidFill>
              </a:rPr>
              <a:t>ClusterAvgWeigting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07831" y="3263396"/>
            <a:ext cx="1589706" cy="119298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24" y="4203366"/>
            <a:ext cx="997368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84" y="2605593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037" y="3333888"/>
            <a:ext cx="753704" cy="7563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0198" y="3365980"/>
            <a:ext cx="753704" cy="8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ML Model Diagram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020346" y="2807624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962691" y="4024573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33622" y="333265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336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6133622" y="5716685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6133622" y="5120677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1133691" y="4440373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150629" y="2837013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33622" y="3928659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667791" y="4648724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10046" y="4648723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23322" y="4035756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8943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Clusters Review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Clusters Analysis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16454</TotalTime>
  <Words>445</Words>
  <Application>Microsoft Office PowerPoint</Application>
  <PresentationFormat>Custom</PresentationFormat>
  <Paragraphs>110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748</cp:revision>
  <cp:lastPrinted>2016-10-18T17:45:27Z</cp:lastPrinted>
  <dcterms:created xsi:type="dcterms:W3CDTF">2016-06-13T12:42:42Z</dcterms:created>
  <dcterms:modified xsi:type="dcterms:W3CDTF">2022-06-05T02:26:55Z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